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0E608210-BCAB-4434-A0FE-234EEA1A7DF9}">
          <p14:sldIdLst>
            <p14:sldId id="256"/>
            <p14:sldId id="257"/>
          </p14:sldIdLst>
        </p14:section>
        <p14:section name="Section sans titre" id="{A81D5464-42A9-44B3-A489-D48030DE278C}">
          <p14:sldIdLst>
            <p14:sldId id="260"/>
            <p14:sldId id="258"/>
            <p14:sldId id="259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58" d="100"/>
          <a:sy n="58" d="100"/>
        </p:scale>
        <p:origin x="792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D3D7460-DC4B-46F8-BC7E-37AB5717CF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5124C5C-9BDE-4501-B4C5-B795728511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1010CB-A6D8-485C-ACEA-F04F80BE5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95E8-4515-40BE-BA67-CAEEBFD11E04}" type="datetimeFigureOut">
              <a:rPr lang="fr-CA" smtClean="0"/>
              <a:t>2020-06-12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3CFC6A4-8066-4616-9408-F2ED453FB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345E486-DF29-420E-8D5D-F1F640A4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D25C-C79B-4F78-B3C0-5ABBD1AD07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3683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57ACC66-A50F-4AD2-8D84-2745105B1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1F9A68-C8B4-449A-94A9-8B1D47CD31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43866EB-D6C3-43CE-91EC-04F070AEBB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95E8-4515-40BE-BA67-CAEEBFD11E04}" type="datetimeFigureOut">
              <a:rPr lang="fr-CA" smtClean="0"/>
              <a:t>2020-06-12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97E9A2F-A680-4E83-B7BF-76BC64DE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92CEEA6-7E20-44FC-937E-40D855085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D25C-C79B-4F78-B3C0-5ABBD1AD07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3165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84D53A4-89F7-44B1-9903-85753AB5C9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87BF8DC-B89B-42A5-81C8-256143EA3F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DEB859-5091-4264-91DB-FE5F2909F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95E8-4515-40BE-BA67-CAEEBFD11E04}" type="datetimeFigureOut">
              <a:rPr lang="fr-CA" smtClean="0"/>
              <a:t>2020-06-12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02D537C-279F-43C2-AC13-82554CCB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46CE96D-7B13-49B1-AC88-09A188EA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D25C-C79B-4F78-B3C0-5ABBD1AD07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4012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2748CD-9F3F-4EC7-ABDD-E63742019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7CE9C71-6F22-4674-A13B-21087B5CC1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DC0CB51-20FA-4FCA-B683-B29A53203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95E8-4515-40BE-BA67-CAEEBFD11E04}" type="datetimeFigureOut">
              <a:rPr lang="fr-CA" smtClean="0"/>
              <a:t>2020-06-12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41543C-76BA-4D50-99FF-E1A3BB66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C5F265-2544-4973-8B74-EFE310B61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D25C-C79B-4F78-B3C0-5ABBD1AD07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236928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637E18-E719-4EA2-B521-87364C12B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A5687E-A320-49D1-808A-8D1F684B0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F50324-D983-4D40-A03F-82674A70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95E8-4515-40BE-BA67-CAEEBFD11E04}" type="datetimeFigureOut">
              <a:rPr lang="fr-CA" smtClean="0"/>
              <a:t>2020-06-12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435FF9F-B6F5-4FDE-AB7F-0BE49B4E7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6CFE1A1-E1C8-47F5-A759-39A1C5517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D25C-C79B-4F78-B3C0-5ABBD1AD07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1999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3C628E3-9775-4F3E-8A2D-E3655E80E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1A930D-E216-42AA-B355-468F9264AE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6AAE1D9-D0DA-460C-8266-59C5D73F75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D50C53-1100-4B78-BFE9-C08287F9E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95E8-4515-40BE-BA67-CAEEBFD11E04}" type="datetimeFigureOut">
              <a:rPr lang="fr-CA" smtClean="0"/>
              <a:t>2020-06-12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3BCABBA-3BBB-40AE-A7BC-291F84B36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7042A15-9DDC-4364-A0D3-37E973E0F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D25C-C79B-4F78-B3C0-5ABBD1AD07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88883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D32132-A2D1-4407-929B-59BD90669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ED40952-894A-4104-9663-CD47B2071D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A0D3DBD-C773-4AE1-9A02-FB7E34E508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380B6B3-1A96-460B-A60D-BE764E7F0F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C16D06C-E879-4549-9E40-457E3F60C2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A9A792-553D-4254-846E-1DD9F3E8D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95E8-4515-40BE-BA67-CAEEBFD11E04}" type="datetimeFigureOut">
              <a:rPr lang="fr-CA" smtClean="0"/>
              <a:t>2020-06-12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E930A5DE-B6B9-492B-AD0C-AFDA3B297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C58F7C0-6604-4948-820F-61F8859C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D25C-C79B-4F78-B3C0-5ABBD1AD07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92614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00E12B-82C5-49DF-A28C-BB49A3DB7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6B7226D-44E2-433C-AD65-FF596D765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95E8-4515-40BE-BA67-CAEEBFD11E04}" type="datetimeFigureOut">
              <a:rPr lang="fr-CA" smtClean="0"/>
              <a:t>2020-06-12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89096E9-0511-41A9-8B18-7D74D4A60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F5889B9-5505-4E25-9EA5-06EBEC7CB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D25C-C79B-4F78-B3C0-5ABBD1AD07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272992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BC707B6-F568-48D5-9032-B3505E721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95E8-4515-40BE-BA67-CAEEBFD11E04}" type="datetimeFigureOut">
              <a:rPr lang="fr-CA" smtClean="0"/>
              <a:t>2020-06-12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988E870-8FCD-43F9-8118-A3B67A694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48A9587-5C6A-41F2-8A0D-D98F1194E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D25C-C79B-4F78-B3C0-5ABBD1AD07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20162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1790DB-CE6A-4EA5-A666-5CDB47467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FA05976-6E4F-4D76-AB54-DFB4ADD97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97A590F-72CA-4674-B1EF-49BDB974B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BFD99DE-C1CC-4B7F-9C3C-193D5458C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95E8-4515-40BE-BA67-CAEEBFD11E04}" type="datetimeFigureOut">
              <a:rPr lang="fr-CA" smtClean="0"/>
              <a:t>2020-06-12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910F50B-253D-4430-BDE4-46289AD8E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C809E4F-408D-4CCD-9A68-704C61B43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D25C-C79B-4F78-B3C0-5ABBD1AD07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60089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05AF44-C4E3-4D41-8D2F-E91F4F1CE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7E1D4716-F15E-4AAF-96F8-79AE92FB8F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1D49CA-B681-41C7-BD56-9A02DF4F0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2BB30F-5C6E-4DBF-B814-E869B0324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95E8-4515-40BE-BA67-CAEEBFD11E04}" type="datetimeFigureOut">
              <a:rPr lang="fr-CA" smtClean="0"/>
              <a:t>2020-06-12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3BD6F15-8848-4F95-B986-BBC555E9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C57C9AB-1733-44F7-B69C-60C0886CF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A3D25C-C79B-4F78-B3C0-5ABBD1AD07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40700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0A0BF6F-2042-44E6-A8C1-388A8BF0A4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534005D-2316-491A-A895-855827E83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28992A3-A9EB-464F-A7F7-6BC98A5455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95E8-4515-40BE-BA67-CAEEBFD11E04}" type="datetimeFigureOut">
              <a:rPr lang="fr-CA" smtClean="0"/>
              <a:t>2020-06-12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3D4C72-2BBC-4251-9664-BB6E16BB7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322D4A1-83A8-4C73-AC7E-DE057D0AC7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3D25C-C79B-4F78-B3C0-5ABBD1AD0796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7230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fr/news-room/fact-sheets/detail/elder-abuse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checaucrime.com/" TargetMode="External"/><Relationship Id="rId2" Type="http://schemas.openxmlformats.org/officeDocument/2006/relationships/hyperlink" Target="https://www.infocrimemontreal.ca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ntifraudcentre-centreantifraude.ca/index-fra.ht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9D227AA9-5993-4378-946E-E7CBFBBA69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2E8B24A-E924-4EA4-951E-022F5DCF42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10EB1CC-8FDC-4472-9750-CD4C172488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D3A054A7-C0C2-4CBF-ACC4-EAD2ADD147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4">
                <a:lumMod val="75000"/>
                <a:alpha val="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7EA2FCBD-319F-4A4F-9834-E50E3DD2A0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864" y="549275"/>
            <a:ext cx="11088686" cy="57579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01600" dir="54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9820C5F-2D35-4B22-981F-CD0C468F3B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2200" y="4555068"/>
            <a:ext cx="9065953" cy="823370"/>
          </a:xfrm>
        </p:spPr>
        <p:txBody>
          <a:bodyPr wrap="square" anchor="t">
            <a:normAutofit fontScale="90000"/>
          </a:bodyPr>
          <a:lstStyle/>
          <a:p>
            <a:pPr algn="l"/>
            <a:endParaRPr lang="fr-CA" sz="900" dirty="0"/>
          </a:p>
          <a:p>
            <a:r>
              <a:rPr lang="fr-CA" sz="4800" b="1" dirty="0"/>
              <a:t>Webinaire </a:t>
            </a:r>
            <a:br>
              <a:rPr lang="fr-CA" sz="4800" b="1" dirty="0"/>
            </a:br>
            <a:r>
              <a:rPr lang="fr-CA" sz="4800" b="1" dirty="0"/>
              <a:t>Âgisme et fraude en temps de pandémie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EB90BF2-3F6D-4FA3-80C1-9F4C119535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V="1">
            <a:off x="1090749" y="5726188"/>
            <a:ext cx="10007600" cy="201525"/>
          </a:xfrm>
        </p:spPr>
        <p:txBody>
          <a:bodyPr wrap="square" anchor="t">
            <a:normAutofit fontScale="40000" lnSpcReduction="20000"/>
          </a:bodyPr>
          <a:lstStyle/>
          <a:p>
            <a:pPr algn="l"/>
            <a:endParaRPr lang="fr-CA" sz="2000" dirty="0">
              <a:solidFill>
                <a:schemeClr val="tx1">
                  <a:alpha val="60000"/>
                </a:schemeClr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35D07BB1-5071-46F6-9FE7-9C8D08AD5D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582" r="467" b="-1"/>
          <a:stretch/>
        </p:blipFill>
        <p:spPr>
          <a:xfrm>
            <a:off x="550863" y="549275"/>
            <a:ext cx="9474286" cy="3883108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101926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EE0582-776C-4B6B-939C-07FD475E1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69173"/>
          </a:xfrm>
        </p:spPr>
        <p:txBody>
          <a:bodyPr/>
          <a:lstStyle/>
          <a:p>
            <a:pPr algn="ctr"/>
            <a:r>
              <a:rPr lang="fr-CA" b="1" dirty="0">
                <a:solidFill>
                  <a:srgbClr val="7030A0"/>
                </a:solidFill>
              </a:rPr>
              <a:t>			Grâce à l’implication de tous dans 			la lutte à la maltraitance, nous 			pouvons faire une différence!</a:t>
            </a:r>
            <a:br>
              <a:rPr lang="fr-CA" b="1" dirty="0">
                <a:solidFill>
                  <a:srgbClr val="7030A0"/>
                </a:solidFill>
              </a:rPr>
            </a:br>
            <a:br>
              <a:rPr lang="fr-CA" b="1" dirty="0">
                <a:solidFill>
                  <a:srgbClr val="7030A0"/>
                </a:solidFill>
              </a:rPr>
            </a:br>
            <a:br>
              <a:rPr lang="fr-CA" b="1" dirty="0">
                <a:solidFill>
                  <a:srgbClr val="7030A0"/>
                </a:solidFill>
              </a:rPr>
            </a:br>
            <a:r>
              <a:rPr lang="fr-CA" sz="5400" b="1" dirty="0">
                <a:solidFill>
                  <a:srgbClr val="7030A0"/>
                </a:solidFill>
              </a:rPr>
              <a:t>MERCI À TOUS!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6E77E01-55C0-4479-9712-31FF3289F9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3705" y="828675"/>
            <a:ext cx="1857375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045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28D4025-D1AF-4AA4-8FB3-27982CCEB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b="1" dirty="0"/>
              <a:t>Bienvenue à tous!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D949E035-CD5B-4396-908E-504627CF7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43" y="2139575"/>
            <a:ext cx="6207113" cy="3506891"/>
          </a:xfrm>
        </p:spPr>
      </p:pic>
    </p:spTree>
    <p:extLst>
      <p:ext uri="{BB962C8B-B14F-4D97-AF65-F5344CB8AC3E}">
        <p14:creationId xmlns:p14="http://schemas.microsoft.com/office/powerpoint/2010/main" val="2282155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CDE677F-9F78-422A-8B4F-B2FD88A39E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8360" y="3259347"/>
            <a:ext cx="3018905" cy="351200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0F79A37-FEF2-4D9F-BF05-A3141C651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18308"/>
          </a:xfrm>
        </p:spPr>
        <p:txBody>
          <a:bodyPr/>
          <a:lstStyle/>
          <a:p>
            <a:br>
              <a:rPr lang="fr-CA" dirty="0"/>
            </a:br>
            <a:br>
              <a:rPr lang="fr-CA" dirty="0"/>
            </a:br>
            <a:r>
              <a:rPr lang="fr-CA" dirty="0"/>
              <a:t>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BFB6E49-2CBA-498A-9C00-3F342295C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6275" y="3715790"/>
            <a:ext cx="5580611" cy="2880521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96006FA7-96BC-41CA-BB32-F1DF154AF4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920" y="453044"/>
            <a:ext cx="4481945" cy="2689167"/>
          </a:xfrm>
          <a:prstGeom prst="rect">
            <a:avLst/>
          </a:prstGeom>
        </p:spPr>
      </p:pic>
      <p:pic>
        <p:nvPicPr>
          <p:cNvPr id="1030" name="Picture 6" descr="http://cissslaurentides.intranet.reg15.rtss.qc.ca/fileadmin/intranet/cisss_laurentides/Communication/Logo_et_gabarit/Logo_CISSS_des_Laurentid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425" y="1447799"/>
            <a:ext cx="421005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16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812045-132D-4487-97F4-EE6F420715C3}"/>
              </a:ext>
            </a:extLst>
          </p:cNvPr>
          <p:cNvSpPr/>
          <p:nvPr/>
        </p:nvSpPr>
        <p:spPr>
          <a:xfrm>
            <a:off x="182880" y="613710"/>
            <a:ext cx="10224656" cy="6128729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Saviez-vous que ?</a:t>
            </a:r>
            <a:endParaRPr lang="fr-CA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personne âgée sur 6 a été victime de maltraitance dans son environnement au cours de l'année dernière 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membres du personnel sur 3 reconnaissent avoir commis un acte de maltraitance au cours de l’année écoulée.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Graves traumatismes physiques et conséquences psychologiques à long terme.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fr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 ans et plus dans le monde: </a:t>
            </a:r>
          </a:p>
          <a:p>
            <a:pPr lvl="0" algn="just">
              <a:lnSpc>
                <a:spcPct val="107000"/>
              </a:lnSpc>
              <a:spcAft>
                <a:spcPts val="800"/>
              </a:spcAft>
              <a:buSzPts val="1000"/>
              <a:tabLst>
                <a:tab pos="457200" algn="l"/>
              </a:tabLst>
            </a:pPr>
            <a:r>
              <a:rPr lang="fr-C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900 millions en 2015 ► 2 milliards en 2050.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CA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Source : OMS - juin 2018</a:t>
            </a:r>
            <a:endParaRPr lang="fr-CA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06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050FCBE-CCFC-4672-A68D-18AB0837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351559"/>
          </a:xfr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Types de maltraitance:</a:t>
            </a:r>
            <a:br>
              <a:rPr lang="fr-CA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Maltraitance physique</a:t>
            </a:r>
            <a:b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Maltraitance psychologique</a:t>
            </a:r>
            <a:b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Maltraitance sexuelle</a:t>
            </a:r>
            <a:b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Maltraitance organisationnelle</a:t>
            </a:r>
            <a:b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Violation des droits</a:t>
            </a:r>
            <a:b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Maltraitance matérielle ou financière</a:t>
            </a:r>
            <a:b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Âgisme</a:t>
            </a:r>
            <a:br>
              <a:rPr lang="fr-C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899397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id="{3619A926-3C92-418C-9F8D-F2CF577A67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8928795"/>
              </p:ext>
            </p:extLst>
          </p:nvPr>
        </p:nvGraphicFramePr>
        <p:xfrm>
          <a:off x="665019" y="1961805"/>
          <a:ext cx="10922923" cy="4512305"/>
        </p:xfrm>
        <a:graphic>
          <a:graphicData uri="http://schemas.openxmlformats.org/drawingml/2006/table">
            <a:tbl>
              <a:tblPr firstRow="1" firstCol="1" bandRow="1"/>
              <a:tblGrid>
                <a:gridCol w="3985619">
                  <a:extLst>
                    <a:ext uri="{9D8B030D-6E8A-4147-A177-3AD203B41FA5}">
                      <a16:colId xmlns:a16="http://schemas.microsoft.com/office/drawing/2014/main" val="3254913291"/>
                    </a:ext>
                  </a:extLst>
                </a:gridCol>
                <a:gridCol w="1642918">
                  <a:extLst>
                    <a:ext uri="{9D8B030D-6E8A-4147-A177-3AD203B41FA5}">
                      <a16:colId xmlns:a16="http://schemas.microsoft.com/office/drawing/2014/main" val="4193204196"/>
                    </a:ext>
                  </a:extLst>
                </a:gridCol>
                <a:gridCol w="1763988">
                  <a:extLst>
                    <a:ext uri="{9D8B030D-6E8A-4147-A177-3AD203B41FA5}">
                      <a16:colId xmlns:a16="http://schemas.microsoft.com/office/drawing/2014/main" val="2890997320"/>
                    </a:ext>
                  </a:extLst>
                </a:gridCol>
                <a:gridCol w="1765199">
                  <a:extLst>
                    <a:ext uri="{9D8B030D-6E8A-4147-A177-3AD203B41FA5}">
                      <a16:colId xmlns:a16="http://schemas.microsoft.com/office/drawing/2014/main" val="4047310222"/>
                    </a:ext>
                  </a:extLst>
                </a:gridCol>
                <a:gridCol w="1765199">
                  <a:extLst>
                    <a:ext uri="{9D8B030D-6E8A-4147-A177-3AD203B41FA5}">
                      <a16:colId xmlns:a16="http://schemas.microsoft.com/office/drawing/2014/main" val="3795935159"/>
                    </a:ext>
                  </a:extLst>
                </a:gridCol>
              </a:tblGrid>
              <a:tr h="626059">
                <a:tc gridSpan="5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Personnes âgées de 65 ans et plus</a:t>
                      </a:r>
                      <a:endParaRPr lang="fr-CA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9476466"/>
                  </a:ext>
                </a:extLst>
              </a:tr>
              <a:tr h="11694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Territoire</a:t>
                      </a:r>
                      <a:endParaRPr lang="fr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Années</a:t>
                      </a:r>
                      <a:endParaRPr lang="fr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fr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Prévalence 4%</a:t>
                      </a:r>
                      <a:endParaRPr lang="fr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Prévalence 7%</a:t>
                      </a:r>
                      <a:endParaRPr lang="fr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773309"/>
                  </a:ext>
                </a:extLst>
              </a:tr>
              <a:tr h="59674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Région </a:t>
                      </a:r>
                      <a:endParaRPr lang="fr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 Laurentides</a:t>
                      </a:r>
                      <a:endParaRPr lang="fr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98 649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3 946</a:t>
                      </a:r>
                      <a:endParaRPr lang="fr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6 905</a:t>
                      </a:r>
                      <a:endParaRPr lang="fr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1187368"/>
                  </a:ext>
                </a:extLst>
              </a:tr>
              <a:tr h="926525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2035</a:t>
                      </a:r>
                      <a:endParaRPr lang="fr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193 142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7 726</a:t>
                      </a:r>
                      <a:endParaRPr lang="fr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13 520</a:t>
                      </a:r>
                      <a:endParaRPr lang="fr-CA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599062"/>
                  </a:ext>
                </a:extLst>
              </a:tr>
              <a:tr h="596744">
                <a:tc row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Québec</a:t>
                      </a:r>
                      <a:endParaRPr lang="fr-CA" sz="2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9525" marB="0" anchor="ctr">
                    <a:lnL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1 454 319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58 173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101 802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371308"/>
                  </a:ext>
                </a:extLst>
              </a:tr>
              <a:tr h="596744">
                <a:tc vMerge="1">
                  <a:txBody>
                    <a:bodyPr/>
                    <a:lstStyle/>
                    <a:p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2035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2 417 910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96 716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fr-CA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169 254</a:t>
                      </a:r>
                    </a:p>
                  </a:txBody>
                  <a:tcPr marL="51435" marR="5143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8064A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2282160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BFF4F7A3-AFD2-4394-B62C-924876C149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62310" y="760141"/>
            <a:ext cx="11455880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fr-CA" sz="3200" b="1" dirty="0">
                <a:solidFill>
                  <a:srgbClr val="7030A0"/>
                </a:solidFill>
              </a:rPr>
              <a:t>Taux de prévalence de la maltraitance chez les aînés vivant à domicile</a:t>
            </a:r>
          </a:p>
        </p:txBody>
      </p:sp>
    </p:spTree>
    <p:extLst>
      <p:ext uri="{BB962C8B-B14F-4D97-AF65-F5344CB8AC3E}">
        <p14:creationId xmlns:p14="http://schemas.microsoft.com/office/powerpoint/2010/main" val="960338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35999F-094C-449F-B68F-A1E1DFD0C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218" y="574765"/>
            <a:ext cx="9994656" cy="931816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fr-CA" b="1" dirty="0"/>
              <a:t>Ligne Aide Abus Aînés </a:t>
            </a:r>
            <a:br>
              <a:rPr lang="fr-CA" dirty="0"/>
            </a:br>
            <a:r>
              <a:rPr lang="fr-CA" sz="3100" b="1" dirty="0"/>
              <a:t>APPELS TRAITÉS DANS LE CONTEXTE DE LA PANDÉMIE COVID-19</a:t>
            </a:r>
            <a:br>
              <a:rPr lang="fr-CA" dirty="0"/>
            </a:br>
            <a:endParaRPr lang="fr-CA" dirty="0"/>
          </a:p>
        </p:txBody>
      </p:sp>
      <p:pic>
        <p:nvPicPr>
          <p:cNvPr id="1026" name="Picture 2" descr="https://attachments.office.net/owa/kathleen.gagnon.sommets%40ssss.gouv.qc.ca/service.svc/s/GetAttachmentThumbnail?id=AAMkADJkZjc4OTljLTFkZmEtNDM1NS04ZWJkLWZlZWVlNWFiYzIwYgBGAAAAAAA%2FsBWlFSa%2FR6gBzCGpD408BwD%2Bwh%2BL6jmdTILLb2hRDmbBAAAAAAEMAAD%2Bwh%2BL6jmdTILLb2hRDmbBAAII%2B2pAAAABEgAQAIIzSp%2FzB8JBpMsL0dEDVVY%3D&amp;thumbnailType=2&amp;owa=outlook.office.com&amp;scriptVer=2020060101.15&amp;X-OWA-CANARY=iWxksrjzQkKc4rAifUTouZCXsygdDtgYhmHH8ffRFZ0yXrOwmyPWdqdVFhOfjCjWt3zcUOXuL4M.&amp;token=eyJhbGciOiJSUzI1NiIsImtpZCI6IjU2MzU4ODUyMzRCOTI1MkRERTAwNTc2NkQ5RDlGMjc2NTY1RjYzRTIiLCJ4NXQiOiJWaldJVWpTNUpTM2VBRmRtMmRueWRsWmZZLUkiLCJ0eXAiOiJKV1QifQ.eyJvcmlnaW4iOiJodHRwczovL291dGxvb2sub2ZmaWNlLmNvbSIsInVjIjoiYzllZTA3ZTUxNTQ2NGQ2ZWFiMjJlYjg1Y2I4MjM1NWIiLCJ2ZXIiOiJFeGNoYW5nZS5DYWxsYmFjay5WMSIsImFwcGN0eHNlbmRlciI6Ik93YURvd25sb2FkQDA2ZTFmZTI4LTVmOGItNDA3NS1iZjZjLWFlMjRiZTFhNzk5MiIsImlzc3JpbmciOiJXVyIsImFwcGN0eCI6IntcIm1zZXhjaHByb3RcIjpcIm93YVwiLFwicHJpbWFyeXNpZFwiOlwiUy0xLTUtMjEtMzk3MTk1Njc4LTE5Njk2ODYyMzEtMjIyNjQ2NTkwLTUxMTgwODlcIixcInB1aWRcIjpcIjExNTM3NjU5MzIzMjg2Njc2ODRcIixcIm9pZFwiOlwiYWJhYjE3ZmYtNzE1Yy00Y2UzLTkxNWMtM2ZjMDA5YjRmOTEwXCIsXCJzY29wZVwiOlwiT3dhRG93bmxvYWRcIn0iLCJuYmYiOjE1OTE4ODk3MDUsImV4cCI6MTU5MTg5MDMwNSwiaXNzIjoiMDAwMDAwMDItMDAwMC0wZmYxLWNlMDAtMDAwMDAwMDAwMDAwQDA2ZTFmZTI4LTVmOGItNDA3NS1iZjZjLWFlMjRiZTFhNzk5MiIsImF1ZCI6IjAwMDAwMDAyLTAwMDAtMGZmMS1jZTAwLTAwMDAwMDAwMDAwMC9hdHRhY2htZW50cy5vZmZpY2UubmV0QDA2ZTFmZTI4LTVmOGItNDA3NS1iZjZjLWFlMjRiZTFhNzk5MiIsImhhcHAiOiJvd2EifQ.QpTYvJRb8JjFU_M0Nesb08BPvy5a_P9b8h3nHWcuGX55iZ5s2UXd0gdFFdnPFDxM3yQIZ86ASsVEkIIZxL6f4f1ReuG6dmXA3Ps7BY0f-cHxUAprJUzgUsMYtZKxzl1zfOtpvEStPmlq5KEDbu2CblrNmSXkwm_ASH5MW0tA_guVtyC6zkesX6YTRk4-j54nb8jgZBg1wCe22N-w-fKJkxK001d45FssM-PXo_MHsTnIm380gaTHWiB7qaZlcoitiIkiYcZJ1sVYPXV0gdT2JQnYJ3KW6d5T2hKHHPlMjJ4nIcC9AQw-RU6wKdeJgHaNfhoxHk86Xfqsu3FlecvInw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874" y="6030822"/>
            <a:ext cx="3048000" cy="50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82881" y="1307075"/>
            <a:ext cx="1187057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b="1" dirty="0"/>
              <a:t>8.43% </a:t>
            </a:r>
            <a:r>
              <a:rPr lang="fr-CA" sz="2400" dirty="0"/>
              <a:t>des appels traités à la Ligne Aide Abus Aînés provenaient de la région des Laurentides. </a:t>
            </a:r>
          </a:p>
          <a:p>
            <a:endParaRPr lang="fr-CA" sz="2400" dirty="0"/>
          </a:p>
          <a:p>
            <a:r>
              <a:rPr lang="fr-CA" sz="2400" b="1" dirty="0"/>
              <a:t>Identité des appelants pour des situations de maltraitance </a:t>
            </a:r>
            <a:endParaRPr lang="fr-CA" sz="2400" dirty="0"/>
          </a:p>
          <a:p>
            <a:r>
              <a:rPr lang="fr-CA" sz="2400" dirty="0"/>
              <a:t>Aînés en situation de maltraitance : 48.98% (38.33% à la même période l’an dernier) </a:t>
            </a:r>
          </a:p>
          <a:p>
            <a:r>
              <a:rPr lang="fr-CA" sz="2400" dirty="0"/>
              <a:t>Membres de la famille – 40.82%. </a:t>
            </a:r>
          </a:p>
          <a:p>
            <a:endParaRPr lang="fr-CA" sz="2400" dirty="0"/>
          </a:p>
          <a:p>
            <a:r>
              <a:rPr lang="fr-CA" sz="2400" b="1" dirty="0"/>
              <a:t>Groupe d’âge des aînés en situation de maltraitance </a:t>
            </a:r>
            <a:endParaRPr lang="fr-CA" sz="2400" dirty="0"/>
          </a:p>
          <a:p>
            <a:r>
              <a:rPr lang="fr-CA" sz="2400" dirty="0"/>
              <a:t>70-79 ans : 56.67%</a:t>
            </a:r>
          </a:p>
          <a:p>
            <a:r>
              <a:rPr lang="fr-CA" sz="2400" dirty="0"/>
              <a:t>80-89 ans : 16.67%  </a:t>
            </a:r>
          </a:p>
          <a:p>
            <a:r>
              <a:rPr lang="fr-CA" sz="2400" dirty="0"/>
              <a:t>60-69 ans : 13.33% </a:t>
            </a:r>
          </a:p>
          <a:p>
            <a:endParaRPr lang="fr-CA" sz="2400" dirty="0"/>
          </a:p>
          <a:p>
            <a:r>
              <a:rPr lang="fr-CA" sz="2400" b="1" dirty="0"/>
              <a:t>Les 3 types de maltraitance les plus signalés : </a:t>
            </a:r>
            <a:endParaRPr lang="fr-CA" sz="2400" dirty="0"/>
          </a:p>
          <a:p>
            <a:r>
              <a:rPr lang="fr-CA" sz="2400" b="1" dirty="0"/>
              <a:t>Violence psychologique </a:t>
            </a:r>
            <a:r>
              <a:rPr lang="fr-CA" sz="2400" dirty="0"/>
              <a:t>- 27.00% </a:t>
            </a:r>
          </a:p>
          <a:p>
            <a:r>
              <a:rPr lang="fr-CA" sz="2400" b="1" dirty="0"/>
              <a:t>Exploitation financière/matérielle </a:t>
            </a:r>
            <a:r>
              <a:rPr lang="fr-CA" sz="2400" dirty="0"/>
              <a:t>- 24.00% </a:t>
            </a:r>
          </a:p>
          <a:p>
            <a:r>
              <a:rPr lang="fr-CA" sz="2400" b="1" dirty="0"/>
              <a:t>Violation des droits de la personne </a:t>
            </a:r>
            <a:r>
              <a:rPr lang="fr-CA" sz="2400" dirty="0"/>
              <a:t>- 21.00% </a:t>
            </a:r>
          </a:p>
        </p:txBody>
      </p:sp>
    </p:spTree>
    <p:extLst>
      <p:ext uri="{BB962C8B-B14F-4D97-AF65-F5344CB8AC3E}">
        <p14:creationId xmlns:p14="http://schemas.microsoft.com/office/powerpoint/2010/main" val="363191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6731B3-D524-4D99-9D8A-B6C2F0D8E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69829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b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Pour signaler une fraude</a:t>
            </a:r>
            <a:br>
              <a:rPr lang="fr-C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Communiquez avec votre institution financière.</a:t>
            </a:r>
            <a:br>
              <a:rPr lang="fr-C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Signalez l’incident auprès de votre service de police local. </a:t>
            </a:r>
            <a:b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3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 </a:t>
            </a:r>
            <a:r>
              <a:rPr lang="fr-CA" sz="3600" b="1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Info-Crime</a:t>
            </a:r>
            <a:r>
              <a:rPr lang="fr-CA" sz="3600" b="1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CA" sz="3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514 393-1133</a:t>
            </a:r>
            <a:b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 </a:t>
            </a:r>
            <a:r>
              <a:rPr lang="fr-CA" sz="36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Échec </a:t>
            </a:r>
            <a:r>
              <a:rPr lang="fr-CA" sz="3600" b="1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 crime</a:t>
            </a:r>
            <a:r>
              <a:rPr lang="fr-CA" sz="3600" b="1" u="sng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fr-CA" sz="36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1 800 711-1800</a:t>
            </a:r>
            <a:br>
              <a:rPr lang="fr-C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fr-C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fr-CA" sz="36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Centre antifraude du Canada</a:t>
            </a:r>
            <a:r>
              <a:rPr lang="fr-CA" sz="36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fr-CA" sz="3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1 888 495-8501</a:t>
            </a:r>
            <a:br>
              <a:rPr lang="fr-CA" sz="3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fr-CA" sz="3600" dirty="0"/>
          </a:p>
        </p:txBody>
      </p:sp>
    </p:spTree>
    <p:extLst>
      <p:ext uri="{BB962C8B-B14F-4D97-AF65-F5344CB8AC3E}">
        <p14:creationId xmlns:p14="http://schemas.microsoft.com/office/powerpoint/2010/main" val="290087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87EE0E0-1D20-4986-9744-DEB019B7A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4932" y="532015"/>
            <a:ext cx="8412480" cy="596086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C055B0AA-39F7-46AB-B16F-E480200EA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7083394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401</Words>
  <Application>Microsoft Office PowerPoint</Application>
  <PresentationFormat>Grand écran</PresentationFormat>
  <Paragraphs>56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Thème Office</vt:lpstr>
      <vt:lpstr> Webinaire  Âgisme et fraude en temps de pandémie</vt:lpstr>
      <vt:lpstr>Bienvenue à tous!</vt:lpstr>
      <vt:lpstr>   </vt:lpstr>
      <vt:lpstr>Présentation PowerPoint</vt:lpstr>
      <vt:lpstr>Types de maltraitance:  - Maltraitance physique - Maltraitance psychologique - Maltraitance sexuelle - Maltraitance organisationnelle - Violation des droits - Maltraitance matérielle ou financière - Âgisme </vt:lpstr>
      <vt:lpstr>Taux de prévalence de la maltraitance chez les aînés vivant à domicile</vt:lpstr>
      <vt:lpstr>Ligne Aide Abus Aînés  APPELS TRAITÉS DANS LE CONTEXTE DE LA PANDÉMIE COVID-19 </vt:lpstr>
      <vt:lpstr>         Pour signaler une fraude - Communiquez avec votre institution financière. - Signalez l’incident auprès de votre service de police local.  -  Info-Crime: 514 393-1133 -  Échec au crime: 1 800 711-1800 - Centre antifraude du Canada: 1 888 495-8501 </vt:lpstr>
      <vt:lpstr>Présentation PowerPoint</vt:lpstr>
      <vt:lpstr>   Grâce à l’implication de tous dans    la lutte à la maltraitance, nous    pouvons faire une différence!   MERCI À TOUS!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 Webinaire  Âgisme et fraude en temps de pandémie</dc:title>
  <dc:creator>Tables Laurentides</dc:creator>
  <cp:lastModifiedBy>Tables Laurentides</cp:lastModifiedBy>
  <cp:revision>15</cp:revision>
  <dcterms:created xsi:type="dcterms:W3CDTF">2020-06-10T13:10:07Z</dcterms:created>
  <dcterms:modified xsi:type="dcterms:W3CDTF">2020-06-12T12:49:13Z</dcterms:modified>
</cp:coreProperties>
</file>